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ntserrat Semi-Bold" charset="1" panose="00000700000000000000"/>
      <p:regular r:id="rId10"/>
    </p:embeddedFont>
    <p:embeddedFont>
      <p:font typeface="Montserrat Semi-Bold Bold" charset="1" panose="00000800000000000000"/>
      <p:regular r:id="rId11"/>
    </p:embeddedFont>
    <p:embeddedFont>
      <p:font typeface="Montserrat Semi-Bold Italics" charset="1" panose="00000700000000000000"/>
      <p:regular r:id="rId12"/>
    </p:embeddedFont>
    <p:embeddedFont>
      <p:font typeface="Montserrat Semi-Bold Bold Italics" charset="1" panose="00000800000000000000"/>
      <p:regular r:id="rId13"/>
    </p:embeddedFont>
    <p:embeddedFont>
      <p:font typeface="Montserrat" charset="1" panose="00000500000000000000"/>
      <p:regular r:id="rId14"/>
    </p:embeddedFont>
    <p:embeddedFont>
      <p:font typeface="Montserrat Bold" charset="1" panose="00000600000000000000"/>
      <p:regular r:id="rId15"/>
    </p:embeddedFont>
    <p:embeddedFont>
      <p:font typeface="Montserrat Italics" charset="1" panose="00000500000000000000"/>
      <p:regular r:id="rId16"/>
    </p:embeddedFont>
    <p:embeddedFont>
      <p:font typeface="Montserrat Bold Italics" charset="1" panose="00000600000000000000"/>
      <p:regular r:id="rId17"/>
    </p:embeddedFont>
    <p:embeddedFont>
      <p:font typeface="Inter" charset="1" panose="020B0502030000000004"/>
      <p:regular r:id="rId18"/>
    </p:embeddedFont>
    <p:embeddedFont>
      <p:font typeface="Inter Bold" charset="1" panose="020B0802030000000004"/>
      <p:regular r:id="rId19"/>
    </p:embeddedFont>
    <p:embeddedFont>
      <p:font typeface="Inter Italics" charset="1" panose="020B0502030000000004"/>
      <p:regular r:id="rId20"/>
    </p:embeddedFont>
    <p:embeddedFont>
      <p:font typeface="Inter Bold Italics" charset="1" panose="020B0802030000000004"/>
      <p:regular r:id="rId21"/>
    </p:embeddedFont>
    <p:embeddedFont>
      <p:font typeface="Articulat Bold" charset="1" panose="00000800000000000000"/>
      <p:regular r:id="rId22"/>
    </p:embeddedFont>
    <p:embeddedFont>
      <p:font typeface="Articulat Bold Bold" charset="1" panose="00000A00000000000000"/>
      <p:regular r:id="rId23"/>
    </p:embeddedFont>
    <p:embeddedFont>
      <p:font typeface="Articulat Bold Italics" charset="1" panose="00000800000000000000"/>
      <p:regular r:id="rId24"/>
    </p:embeddedFont>
    <p:embeddedFont>
      <p:font typeface="Articulat Bold Bold Italics" charset="1" panose="00000A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8906" y="2175435"/>
            <a:ext cx="5931094" cy="396000"/>
            <a:chOff x="0" y="0"/>
            <a:chExt cx="2730029" cy="18227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730029" cy="182275"/>
            </a:xfrm>
            <a:custGeom>
              <a:avLst/>
              <a:gdLst/>
              <a:ahLst/>
              <a:cxnLst/>
              <a:rect r="r" b="b" t="t" l="l"/>
              <a:pathLst>
                <a:path h="182275" w="2730029">
                  <a:moveTo>
                    <a:pt x="0" y="0"/>
                  </a:moveTo>
                  <a:lnTo>
                    <a:pt x="2730029" y="0"/>
                  </a:lnTo>
                  <a:lnTo>
                    <a:pt x="2730029" y="182275"/>
                  </a:lnTo>
                  <a:lnTo>
                    <a:pt x="0" y="182275"/>
                  </a:lnTo>
                  <a:close/>
                </a:path>
              </a:pathLst>
            </a:custGeom>
            <a:solidFill>
              <a:srgbClr val="231E2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2339662" cy="4801518"/>
            <a:chOff x="0" y="0"/>
            <a:chExt cx="3119549" cy="6402024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25636" t="0" r="25636" b="0"/>
            <a:stretch>
              <a:fillRect/>
            </a:stretch>
          </p:blipFill>
          <p:spPr>
            <a:xfrm>
              <a:off x="0" y="0"/>
              <a:ext cx="3119549" cy="6402024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0">
            <a:off x="2670660" y="2874285"/>
            <a:ext cx="4133340" cy="831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en-US" spc="-30" sz="1000">
                <a:solidFill>
                  <a:srgbClr val="231E22"/>
                </a:solidFill>
                <a:latin typeface="Montserrat"/>
              </a:rPr>
              <a:t>Camarero dinámico interesado en brindar un servicio al cliente excepcional y satisfacer los pedidos de bebidas en entornos muy dinámicos. Interesado en ofrecer  habilidades de  coctelería y preparación de bebidas en un puesto en el sector de la restauración.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74588" y="2264850"/>
            <a:ext cx="2638740" cy="198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pc="180" sz="1200">
                <a:solidFill>
                  <a:srgbClr val="FFFFFF"/>
                </a:solidFill>
                <a:latin typeface="Montserrat Semi-Bold Bold"/>
              </a:rPr>
              <a:t>PERFIL PROFESIONAL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70660" y="775050"/>
            <a:ext cx="4359859" cy="515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545">
                <a:solidFill>
                  <a:srgbClr val="231E22"/>
                </a:solidFill>
                <a:latin typeface="Articulat Bold"/>
              </a:rPr>
              <a:t>TU NOMBRE AQUÍ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76775" y="1316364"/>
            <a:ext cx="4353743" cy="219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57"/>
              </a:lnSpc>
            </a:pPr>
            <a:r>
              <a:rPr lang="en-US" spc="476" sz="1326">
                <a:solidFill>
                  <a:srgbClr val="231E22"/>
                </a:solidFill>
                <a:latin typeface="Montserrat"/>
              </a:rPr>
              <a:t>BARTENDER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675288" y="4987814"/>
            <a:ext cx="38569" cy="38569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31E22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2670660" y="4023629"/>
            <a:ext cx="3454661" cy="198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pc="302" sz="1200">
                <a:solidFill>
                  <a:srgbClr val="B4B4B3"/>
                </a:solidFill>
                <a:latin typeface="Montserrat Semi-Bold Bold"/>
              </a:rPr>
              <a:t>EXPERIENCIA LABORAL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75278" y="4401958"/>
            <a:ext cx="2830549" cy="240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pc="-41" sz="1399">
                <a:solidFill>
                  <a:srgbClr val="231E22"/>
                </a:solidFill>
                <a:latin typeface="Montserrat Semi-Bold Bold"/>
              </a:rPr>
              <a:t>Irish Bar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35397" y="4905499"/>
            <a:ext cx="4295672" cy="34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pc="-30" sz="1000">
                <a:solidFill>
                  <a:srgbClr val="231E22"/>
                </a:solidFill>
                <a:latin typeface="Montserrat"/>
              </a:rPr>
              <a:t>Investigación de las tendencias más actuales  para elaborar menús y bebidas creativas.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0" y="4801518"/>
            <a:ext cx="2339662" cy="5890482"/>
            <a:chOff x="0" y="0"/>
            <a:chExt cx="1076925" cy="2711336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1076925" cy="2711336"/>
            </a:xfrm>
            <a:custGeom>
              <a:avLst/>
              <a:gdLst/>
              <a:ahLst/>
              <a:cxnLst/>
              <a:rect r="r" b="b" t="t" l="l"/>
              <a:pathLst>
                <a:path h="2711336" w="1076925">
                  <a:moveTo>
                    <a:pt x="0" y="0"/>
                  </a:moveTo>
                  <a:lnTo>
                    <a:pt x="1076925" y="0"/>
                  </a:lnTo>
                  <a:lnTo>
                    <a:pt x="1076925" y="2711336"/>
                  </a:lnTo>
                  <a:lnTo>
                    <a:pt x="0" y="2711336"/>
                  </a:lnTo>
                  <a:close/>
                </a:path>
              </a:pathLst>
            </a:custGeom>
            <a:solidFill>
              <a:srgbClr val="231E22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502447" y="5556353"/>
            <a:ext cx="1529053" cy="144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16"/>
              </a:lnSpc>
              <a:spcBef>
                <a:spcPct val="0"/>
              </a:spcBef>
            </a:pPr>
            <a:r>
              <a:rPr lang="en-US" spc="-30" sz="869">
                <a:solidFill>
                  <a:srgbClr val="FFFFFF"/>
                </a:solidFill>
                <a:latin typeface="Inter"/>
              </a:rPr>
              <a:t>tucorreo@gmail.com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02447" y="5815910"/>
            <a:ext cx="1597914" cy="144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16"/>
              </a:lnSpc>
              <a:spcBef>
                <a:spcPct val="0"/>
              </a:spcBef>
            </a:pPr>
            <a:r>
              <a:rPr lang="en-US" spc="-30" sz="869">
                <a:solidFill>
                  <a:srgbClr val="FFFFFF"/>
                </a:solidFill>
                <a:latin typeface="Inter"/>
              </a:rPr>
              <a:t>Calle Valencia, Madrid 28030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2447" y="5315723"/>
            <a:ext cx="1529053" cy="144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16"/>
              </a:lnSpc>
              <a:spcBef>
                <a:spcPct val="0"/>
              </a:spcBef>
            </a:pPr>
            <a:r>
              <a:rPr lang="en-US" spc="-30" sz="869">
                <a:solidFill>
                  <a:srgbClr val="FFFFFF"/>
                </a:solidFill>
                <a:latin typeface="Inter"/>
              </a:rPr>
              <a:t>680 57 48 99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670660" y="7185525"/>
            <a:ext cx="4213564" cy="198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pc="302" sz="1200">
                <a:solidFill>
                  <a:srgbClr val="B4B4B3"/>
                </a:solidFill>
                <a:latin typeface="Montserrat Semi-Bold Bold"/>
              </a:rPr>
              <a:t>FORMACIÓN ACADÉMICA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502447" y="6726755"/>
            <a:ext cx="35627" cy="35627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502447" y="6282590"/>
            <a:ext cx="1655300" cy="198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pc="302" sz="1200">
                <a:solidFill>
                  <a:srgbClr val="B4B4B3"/>
                </a:solidFill>
                <a:latin typeface="Montserrat Semi-Bold Bold"/>
              </a:rPr>
              <a:t>APTITUDES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50345" y="6658063"/>
            <a:ext cx="1314981" cy="15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93"/>
              </a:lnSpc>
              <a:spcBef>
                <a:spcPct val="0"/>
              </a:spcBef>
            </a:pPr>
            <a:r>
              <a:rPr lang="en-US" spc="-27" sz="923">
                <a:solidFill>
                  <a:srgbClr val="FFFFFF"/>
                </a:solidFill>
                <a:latin typeface="Montserrat"/>
              </a:rPr>
              <a:t>Control de inventario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502447" y="6958888"/>
            <a:ext cx="35627" cy="35627"/>
            <a:chOff x="0" y="0"/>
            <a:chExt cx="6350000" cy="6350000"/>
          </a:xfrm>
        </p:grpSpPr>
        <p:sp>
          <p:nvSpPr>
            <p:cNvPr name="Freeform 26" id="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650345" y="6890196"/>
            <a:ext cx="1314981" cy="15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93"/>
              </a:lnSpc>
              <a:spcBef>
                <a:spcPct val="0"/>
              </a:spcBef>
            </a:pPr>
            <a:r>
              <a:rPr lang="en-US" spc="-27" sz="923">
                <a:solidFill>
                  <a:srgbClr val="FFFFFF"/>
                </a:solidFill>
                <a:latin typeface="Montserrat"/>
              </a:rPr>
              <a:t>Cócteles propios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502447" y="7170978"/>
            <a:ext cx="35627" cy="35627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650345" y="7102286"/>
            <a:ext cx="1314981" cy="481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93"/>
              </a:lnSpc>
              <a:spcBef>
                <a:spcPct val="0"/>
              </a:spcBef>
            </a:pPr>
            <a:r>
              <a:rPr lang="en-US" spc="-27" sz="923">
                <a:solidFill>
                  <a:srgbClr val="FFFFFF"/>
                </a:solidFill>
                <a:latin typeface="Montserrat"/>
              </a:rPr>
              <a:t>Bebidas alchólicas especiales y combinados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502447" y="7750897"/>
            <a:ext cx="35627" cy="35627"/>
            <a:chOff x="0" y="0"/>
            <a:chExt cx="6350000" cy="6350000"/>
          </a:xfrm>
        </p:grpSpPr>
        <p:sp>
          <p:nvSpPr>
            <p:cNvPr name="Freeform 32" id="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650345" y="7682205"/>
            <a:ext cx="1314981" cy="319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93"/>
              </a:lnSpc>
              <a:spcBef>
                <a:spcPct val="0"/>
              </a:spcBef>
            </a:pPr>
            <a:r>
              <a:rPr lang="en-US" spc="-27" sz="923">
                <a:solidFill>
                  <a:srgbClr val="FFFFFF"/>
                </a:solidFill>
                <a:latin typeface="Montserrat"/>
              </a:rPr>
              <a:t>Aumento de la venta de bebidas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2676775" y="5367641"/>
            <a:ext cx="38569" cy="38569"/>
            <a:chOff x="0" y="0"/>
            <a:chExt cx="6350000" cy="6350000"/>
          </a:xfrm>
        </p:grpSpPr>
        <p:sp>
          <p:nvSpPr>
            <p:cNvPr name="Freeform 35" id="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31E22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2836884" y="5285326"/>
            <a:ext cx="4295672" cy="174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pc="-30" sz="1000">
                <a:solidFill>
                  <a:srgbClr val="231E22"/>
                </a:solidFill>
                <a:latin typeface="Montserrat"/>
              </a:rPr>
              <a:t>Colocación de vasos y botellas para lograr una organización creativa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670660" y="4655679"/>
            <a:ext cx="2830549" cy="174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pc="-30" sz="1000">
                <a:solidFill>
                  <a:srgbClr val="231E22"/>
                </a:solidFill>
                <a:latin typeface="Montserrat"/>
              </a:rPr>
              <a:t>Marzo 2019- Diciembre 2021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2669172" y="6222134"/>
            <a:ext cx="38569" cy="38569"/>
            <a:chOff x="0" y="0"/>
            <a:chExt cx="6350000" cy="6350000"/>
          </a:xfrm>
        </p:grpSpPr>
        <p:sp>
          <p:nvSpPr>
            <p:cNvPr name="Freeform 39" id="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31E22"/>
            </a:solidFill>
          </p:spPr>
        </p:sp>
      </p:grpSp>
      <p:sp>
        <p:nvSpPr>
          <p:cNvPr name="TextBox 40" id="40"/>
          <p:cNvSpPr txBox="true"/>
          <p:nvPr/>
        </p:nvSpPr>
        <p:spPr>
          <a:xfrm rot="0">
            <a:off x="2669163" y="5636278"/>
            <a:ext cx="2830549" cy="240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pc="-41" sz="1399">
                <a:solidFill>
                  <a:srgbClr val="231E22"/>
                </a:solidFill>
                <a:latin typeface="Montserrat Semi-Bold Bold"/>
              </a:rPr>
              <a:t>El Roble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829281" y="6139819"/>
            <a:ext cx="4295672" cy="34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pc="-30" sz="1000">
                <a:solidFill>
                  <a:srgbClr val="231E22"/>
                </a:solidFill>
                <a:latin typeface="Montserrat"/>
              </a:rPr>
              <a:t>Supervisión de inventario del bar y reabastecimiento de los artículos necesarios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2664544" y="6638544"/>
            <a:ext cx="38569" cy="38569"/>
            <a:chOff x="0" y="0"/>
            <a:chExt cx="6350000" cy="6350000"/>
          </a:xfrm>
        </p:grpSpPr>
        <p:sp>
          <p:nvSpPr>
            <p:cNvPr name="Freeform 43" id="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31E22"/>
            </a:solid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2824653" y="6556229"/>
            <a:ext cx="4295672" cy="345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pc="-30" sz="1000">
                <a:solidFill>
                  <a:srgbClr val="231E22"/>
                </a:solidFill>
                <a:latin typeface="Montserrat"/>
              </a:rPr>
              <a:t>Preparación de bebidas personalizadas en función de los gustos de los clientes.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664544" y="5889999"/>
            <a:ext cx="2830549" cy="174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pc="-30" sz="1000">
                <a:solidFill>
                  <a:srgbClr val="231E22"/>
                </a:solidFill>
                <a:latin typeface="Montserrat"/>
              </a:rPr>
              <a:t>Febrero 2016- Enero 2019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669163" y="7567574"/>
            <a:ext cx="4463394" cy="488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pc="-41" sz="1399">
                <a:solidFill>
                  <a:srgbClr val="231E22"/>
                </a:solidFill>
                <a:latin typeface="Montserrat Semi-Bold Bold"/>
              </a:rPr>
              <a:t>Bartrainers Madrid - Escuela de Coctelería y Barman 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664544" y="8054205"/>
            <a:ext cx="2830549" cy="174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pc="-30" sz="1000">
                <a:solidFill>
                  <a:srgbClr val="231E22"/>
                </a:solidFill>
                <a:latin typeface="Montserrat"/>
              </a:rPr>
              <a:t>Septiembre 2013- Junio 2015 | Madrid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656931" y="8422262"/>
            <a:ext cx="4463394" cy="240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pc="-41" sz="1399">
                <a:solidFill>
                  <a:srgbClr val="231E22"/>
                </a:solidFill>
                <a:latin typeface="Montserrat Semi-Bold Bold"/>
              </a:rPr>
              <a:t>Bachillerato de Ciencias Sociales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683828" y="8694431"/>
            <a:ext cx="2830549" cy="174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pc="-30" sz="1000">
                <a:solidFill>
                  <a:srgbClr val="231E22"/>
                </a:solidFill>
                <a:latin typeface="Montserrat"/>
              </a:rPr>
              <a:t>Septiembre 2010- Junio 2012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678272" y="9226059"/>
            <a:ext cx="4213564" cy="198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pc="302" sz="1200">
                <a:solidFill>
                  <a:srgbClr val="B4B4B3"/>
                </a:solidFill>
                <a:latin typeface="Montserrat Semi-Bold Bold"/>
              </a:rPr>
              <a:t>IDIOMAS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676775" y="9524730"/>
            <a:ext cx="4463394" cy="240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pc="-41" sz="1399">
                <a:solidFill>
                  <a:srgbClr val="231E22"/>
                </a:solidFill>
                <a:latin typeface="Montserrat Semi-Bold Bold"/>
              </a:rPr>
              <a:t>Español - nativo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694572" y="9790022"/>
            <a:ext cx="4463394" cy="240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pc="-41" sz="1399">
                <a:solidFill>
                  <a:srgbClr val="231E22"/>
                </a:solidFill>
                <a:latin typeface="Montserrat Semi-Bold Bold"/>
              </a:rPr>
              <a:t>Inglés     - nivel básico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502447" y="8918586"/>
            <a:ext cx="35627" cy="35627"/>
            <a:chOff x="0" y="0"/>
            <a:chExt cx="6350000" cy="6350000"/>
          </a:xfrm>
        </p:grpSpPr>
        <p:sp>
          <p:nvSpPr>
            <p:cNvPr name="Freeform 54" id="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5" id="55"/>
          <p:cNvSpPr txBox="true"/>
          <p:nvPr/>
        </p:nvSpPr>
        <p:spPr>
          <a:xfrm rot="0">
            <a:off x="502447" y="8309716"/>
            <a:ext cx="1655300" cy="407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pc="302" sz="1200">
                <a:solidFill>
                  <a:srgbClr val="B4B4B3"/>
                </a:solidFill>
                <a:latin typeface="Montserrat Semi-Bold Bold"/>
              </a:rPr>
              <a:t>INFORMACIÓN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pc="302" sz="1200">
                <a:solidFill>
                  <a:srgbClr val="B4B4B3"/>
                </a:solidFill>
                <a:latin typeface="Montserrat Semi-Bold Bold"/>
              </a:rPr>
              <a:t>ADICIONAL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650345" y="8849895"/>
            <a:ext cx="1314981" cy="15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93"/>
              </a:lnSpc>
              <a:spcBef>
                <a:spcPct val="0"/>
              </a:spcBef>
            </a:pPr>
            <a:r>
              <a:rPr lang="en-US" spc="-27" sz="923">
                <a:solidFill>
                  <a:srgbClr val="FFFFFF"/>
                </a:solidFill>
                <a:latin typeface="Montserrat"/>
              </a:rPr>
              <a:t>Carnet B1</a:t>
            </a:r>
          </a:p>
        </p:txBody>
      </p:sp>
      <p:grpSp>
        <p:nvGrpSpPr>
          <p:cNvPr name="Group 57" id="57"/>
          <p:cNvGrpSpPr/>
          <p:nvPr/>
        </p:nvGrpSpPr>
        <p:grpSpPr>
          <a:xfrm rot="0">
            <a:off x="502447" y="9150719"/>
            <a:ext cx="35627" cy="35627"/>
            <a:chOff x="0" y="0"/>
            <a:chExt cx="6350000" cy="6350000"/>
          </a:xfrm>
        </p:grpSpPr>
        <p:sp>
          <p:nvSpPr>
            <p:cNvPr name="Freeform 58" id="5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9" id="59"/>
          <p:cNvSpPr txBox="true"/>
          <p:nvPr/>
        </p:nvSpPr>
        <p:spPr>
          <a:xfrm rot="0">
            <a:off x="650345" y="9082027"/>
            <a:ext cx="1314981" cy="15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93"/>
              </a:lnSpc>
              <a:spcBef>
                <a:spcPct val="0"/>
              </a:spcBef>
            </a:pPr>
            <a:r>
              <a:rPr lang="en-US" spc="-27" sz="923">
                <a:solidFill>
                  <a:srgbClr val="FFFFFF"/>
                </a:solidFill>
                <a:latin typeface="Montserrat"/>
              </a:rPr>
              <a:t>Vehículo propio</a:t>
            </a:r>
          </a:p>
        </p:txBody>
      </p:sp>
      <p:grpSp>
        <p:nvGrpSpPr>
          <p:cNvPr name="Group 60" id="60"/>
          <p:cNvGrpSpPr/>
          <p:nvPr/>
        </p:nvGrpSpPr>
        <p:grpSpPr>
          <a:xfrm rot="0">
            <a:off x="502447" y="9362809"/>
            <a:ext cx="35627" cy="35627"/>
            <a:chOff x="0" y="0"/>
            <a:chExt cx="6350000" cy="6350000"/>
          </a:xfrm>
        </p:grpSpPr>
        <p:sp>
          <p:nvSpPr>
            <p:cNvPr name="Freeform 61" id="6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2" id="62"/>
          <p:cNvSpPr txBox="true"/>
          <p:nvPr/>
        </p:nvSpPr>
        <p:spPr>
          <a:xfrm rot="0">
            <a:off x="650345" y="9294118"/>
            <a:ext cx="1314981" cy="319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93"/>
              </a:lnSpc>
              <a:spcBef>
                <a:spcPct val="0"/>
              </a:spcBef>
            </a:pPr>
            <a:r>
              <a:rPr lang="en-US" spc="-27" sz="923">
                <a:solidFill>
                  <a:srgbClr val="FFFFFF"/>
                </a:solidFill>
                <a:latin typeface="Montserrat"/>
              </a:rPr>
              <a:t>Disponibilidad inmediata</a:t>
            </a:r>
          </a:p>
        </p:txBody>
      </p:sp>
      <p:grpSp>
        <p:nvGrpSpPr>
          <p:cNvPr name="Group 63" id="63"/>
          <p:cNvGrpSpPr/>
          <p:nvPr/>
        </p:nvGrpSpPr>
        <p:grpSpPr>
          <a:xfrm rot="0">
            <a:off x="502447" y="9756350"/>
            <a:ext cx="35627" cy="35627"/>
            <a:chOff x="0" y="0"/>
            <a:chExt cx="6350000" cy="6350000"/>
          </a:xfrm>
        </p:grpSpPr>
        <p:sp>
          <p:nvSpPr>
            <p:cNvPr name="Freeform 64" id="6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5" id="65"/>
          <p:cNvSpPr txBox="true"/>
          <p:nvPr/>
        </p:nvSpPr>
        <p:spPr>
          <a:xfrm rot="0">
            <a:off x="650345" y="9687659"/>
            <a:ext cx="1314981" cy="15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93"/>
              </a:lnSpc>
              <a:spcBef>
                <a:spcPct val="0"/>
              </a:spcBef>
            </a:pPr>
            <a:r>
              <a:rPr lang="en-US" spc="-27" sz="923">
                <a:solidFill>
                  <a:srgbClr val="FFFFFF"/>
                </a:solidFill>
                <a:latin typeface="Montserrat"/>
              </a:rPr>
              <a:t>Movilidad geográfica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DAE-h-FtiuI</dc:identifier>
  <dcterms:modified xsi:type="dcterms:W3CDTF">2011-08-01T06:04:30Z</dcterms:modified>
  <cp:revision>1</cp:revision>
  <dc:title>CV Bartender</dc:title>
</cp:coreProperties>
</file>